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slides/slide40.xml" ContentType="application/vnd.openxmlformats-officedocument.presentationml.slide+xml"/>
  <Override PartName="/ppt/tableStyles.xml" ContentType="application/vnd.openxmlformats-officedocument.presentationml.tableStyles+xml"/>
  <Override PartName="/docProps/custom.xml" ContentType="application/vnd.openxmlformats-officedocument.custom-properties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viewProps.xml" ContentType="application/vnd.openxmlformats-officedocument.presentationml.viewProps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4"/>
  </p:notesMasterIdLst>
  <p:sldIdLst>
    <p:sldId id="260" r:id="rId2"/>
    <p:sldId id="332" r:id="rId3"/>
    <p:sldId id="353" r:id="rId4"/>
    <p:sldId id="352" r:id="rId5"/>
    <p:sldId id="354" r:id="rId6"/>
    <p:sldId id="355" r:id="rId7"/>
    <p:sldId id="356" r:id="rId8"/>
    <p:sldId id="357" r:id="rId9"/>
    <p:sldId id="362" r:id="rId10"/>
    <p:sldId id="358" r:id="rId11"/>
    <p:sldId id="360" r:id="rId12"/>
    <p:sldId id="363" r:id="rId13"/>
    <p:sldId id="359" r:id="rId14"/>
    <p:sldId id="361" r:id="rId15"/>
    <p:sldId id="364" r:id="rId16"/>
    <p:sldId id="365" r:id="rId17"/>
    <p:sldId id="367" r:id="rId18"/>
    <p:sldId id="368" r:id="rId19"/>
    <p:sldId id="369" r:id="rId20"/>
    <p:sldId id="370" r:id="rId21"/>
    <p:sldId id="335" r:id="rId22"/>
    <p:sldId id="373" r:id="rId23"/>
    <p:sldId id="371" r:id="rId24"/>
    <p:sldId id="336" r:id="rId25"/>
    <p:sldId id="379" r:id="rId26"/>
    <p:sldId id="375" r:id="rId27"/>
    <p:sldId id="374" r:id="rId28"/>
    <p:sldId id="376" r:id="rId29"/>
    <p:sldId id="337" r:id="rId30"/>
    <p:sldId id="380" r:id="rId31"/>
    <p:sldId id="381" r:id="rId32"/>
    <p:sldId id="372" r:id="rId33"/>
    <p:sldId id="382" r:id="rId34"/>
    <p:sldId id="383" r:id="rId35"/>
    <p:sldId id="384" r:id="rId36"/>
    <p:sldId id="385" r:id="rId37"/>
    <p:sldId id="386" r:id="rId38"/>
    <p:sldId id="387" r:id="rId39"/>
    <p:sldId id="388" r:id="rId40"/>
    <p:sldId id="389" r:id="rId41"/>
    <p:sldId id="390" r:id="rId42"/>
    <p:sldId id="392" r:id="rId43"/>
    <p:sldId id="338" r:id="rId44"/>
    <p:sldId id="339" r:id="rId45"/>
    <p:sldId id="340" r:id="rId46"/>
    <p:sldId id="341" r:id="rId47"/>
    <p:sldId id="350" r:id="rId48"/>
    <p:sldId id="342" r:id="rId49"/>
    <p:sldId id="351" r:id="rId50"/>
    <p:sldId id="343" r:id="rId51"/>
    <p:sldId id="344" r:id="rId52"/>
    <p:sldId id="258" r:id="rId53"/>
  </p:sldIdLst>
  <p:sldSz cx="9144000" cy="5143500" type="screen16x9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8B92E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中度样式 2 - 强调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-294" y="-90"/>
      </p:cViewPr>
      <p:guideLst>
        <p:guide orient="horz" pos="1644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pPr/>
              <a:t>2018/7/7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F01-3667-4050-8443-2B37439C1501}" type="datetimeFigureOut">
              <a:rPr lang="zh-CN" altLang="en-US" smtClean="0"/>
              <a:pPr/>
              <a:t>2018/7/7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560705"/>
          </a:xfrm>
        </p:spPr>
        <p:txBody>
          <a:bodyPr/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913131"/>
            <a:ext cx="8229600" cy="3394472"/>
          </a:xfr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F01-3667-4050-8443-2B37439C1501}" type="datetimeFigureOut">
              <a:rPr lang="zh-CN" altLang="en-US" smtClean="0"/>
              <a:pPr/>
              <a:t>2018/7/7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2A8F01-3667-4050-8443-2B37439C1501}" type="datetimeFigureOut">
              <a:rPr lang="zh-CN" altLang="en-US" smtClean="0"/>
              <a:pPr/>
              <a:t>2018/7/7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57200" y="205740"/>
            <a:ext cx="8229600" cy="560705"/>
          </a:xfrm>
        </p:spPr>
        <p:txBody>
          <a:bodyPr/>
          <a:lstStyle>
            <a:lvl1pPr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913131"/>
            <a:ext cx="8229600" cy="3394472"/>
          </a:xfrm>
        </p:spPr>
        <p:txBody>
          <a:bodyPr/>
          <a:lstStyle>
            <a:lvl1pPr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30000"/>
              </a:lnSpc>
              <a:defRPr sz="18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30000"/>
              </a:lnSpc>
              <a:defRPr sz="16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30000"/>
              </a:lnSpc>
              <a:defRPr sz="1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30000"/>
              </a:lnSpc>
              <a:defRPr sz="12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1073744907" name="PowerPlusWaterMarkObject7026449"/>
          <p:cNvSpPr>
            <a:spLocks noChangeAspect="1"/>
          </p:cNvSpPr>
          <p:nvPr userDrawn="1"/>
        </p:nvSpPr>
        <p:spPr>
          <a:xfrm rot="-2700000">
            <a:off x="2168843" y="1898650"/>
            <a:ext cx="4806315" cy="1346200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  <a:normAutofit/>
          </a:bodyPr>
          <a:lstStyle/>
          <a:p>
            <a:pPr algn="ctr"/>
            <a:r>
              <a:rPr lang="zh-CN" altLang="en-US" sz="4000">
                <a:solidFill>
                  <a:schemeClr val="bg1">
                    <a:lumMod val="95000"/>
                    <a:alpha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Neoway</a:t>
            </a:r>
          </a:p>
          <a:p>
            <a:pPr algn="ctr"/>
            <a:r>
              <a:rPr lang="zh-CN" altLang="en-US" sz="4000">
                <a:solidFill>
                  <a:schemeClr val="bg1">
                    <a:lumMod val="95000"/>
                    <a:alpha val="50000"/>
                  </a:schemeClr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Confidential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2A8F01-3667-4050-8443-2B37439C1501}" type="datetimeFigureOut">
              <a:rPr lang="zh-CN" altLang="en-US" smtClean="0"/>
              <a:pPr/>
              <a:t>2018/7/7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3B8CDF-464F-4B54-847C-5EA37ED9C06D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.png"/><Relationship Id="rId5" Type="http://schemas.openxmlformats.org/officeDocument/2006/relationships/image" Target="../media/image12.jpeg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3.jpeg"/><Relationship Id="rId5" Type="http://schemas.openxmlformats.org/officeDocument/2006/relationships/image" Target="../media/image32.jpeg"/><Relationship Id="rId4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7.jpeg"/><Relationship Id="rId5" Type="http://schemas.openxmlformats.org/officeDocument/2006/relationships/image" Target="../media/image36.png"/><Relationship Id="rId4" Type="http://schemas.openxmlformats.org/officeDocument/2006/relationships/image" Target="../media/image35.jpe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7" Type="http://schemas.openxmlformats.org/officeDocument/2006/relationships/image" Target="../media/image5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56.png"/><Relationship Id="rId5" Type="http://schemas.openxmlformats.org/officeDocument/2006/relationships/image" Target="../media/image55.png"/><Relationship Id="rId4" Type="http://schemas.openxmlformats.org/officeDocument/2006/relationships/image" Target="../media/image54.jpe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5.jpeg"/><Relationship Id="rId5" Type="http://schemas.openxmlformats.org/officeDocument/2006/relationships/image" Target="../media/image64.jpeg"/><Relationship Id="rId4" Type="http://schemas.openxmlformats.org/officeDocument/2006/relationships/image" Target="../media/image63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41154" y="2107720"/>
            <a:ext cx="6815158" cy="717951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b="1" spc="3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产品交流</a:t>
            </a:r>
            <a:endParaRPr lang="zh-CN" b="1" spc="300" dirty="0" smtClean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-32" y="2000246"/>
            <a:ext cx="1000132" cy="1000132"/>
          </a:xfrm>
          <a:prstGeom prst="rect">
            <a:avLst/>
          </a:prstGeom>
          <a:solidFill>
            <a:srgbClr val="68B92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 txBox="1">
            <a:spLocks noChangeArrowheads="1"/>
          </p:cNvSpPr>
          <p:nvPr/>
        </p:nvSpPr>
        <p:spPr>
          <a:xfrm>
            <a:off x="323850" y="476251"/>
            <a:ext cx="8229600" cy="18074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1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 OBD-Ⅱ─ 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系汽车制造厂均采用标准相同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16pin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的诊断座及相同的故障码与共通的数据传输标准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SAE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或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ISO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格式，可采用相同的诊断系统，例如：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BMW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Benz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VOLVO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、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SAAB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、 </a:t>
            </a: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JAGUAR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等车系，并具均采用相同的数值分析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。</a:t>
            </a: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5" name="Picture 3"/>
          <p:cNvPicPr>
            <a:picLocks noChangeAspect="1" noChangeArrowheads="1"/>
          </p:cNvPicPr>
          <p:nvPr/>
        </p:nvPicPr>
        <p:blipFill>
          <a:blip r:embed="rId2" cstate="print"/>
          <a:srcRect t="63330" r="37514" b="5661"/>
          <a:stretch>
            <a:fillRect/>
          </a:stretch>
        </p:blipFill>
        <p:spPr bwMode="auto">
          <a:xfrm>
            <a:off x="611560" y="2283718"/>
            <a:ext cx="3496560" cy="24262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Picture 4"/>
          <p:cNvPicPr>
            <a:picLocks noChangeAspect="1" noChangeArrowheads="1"/>
          </p:cNvPicPr>
          <p:nvPr/>
        </p:nvPicPr>
        <p:blipFill>
          <a:blip r:embed="rId3" cstate="print"/>
          <a:srcRect l="5515" t="48672" r="18085" b="16273"/>
          <a:stretch>
            <a:fillRect/>
          </a:stretch>
        </p:blipFill>
        <p:spPr bwMode="auto">
          <a:xfrm>
            <a:off x="4283966" y="2283718"/>
            <a:ext cx="4320482" cy="241040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7544" y="483519"/>
            <a:ext cx="8489950" cy="22322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DLC pin </a:t>
            </a:r>
            <a:r>
              <a:rPr kumimoji="0" lang="zh-CN" altLang="en-US" sz="20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脚说明：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数据传输线有两个标准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ISO =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欧洲统一标准。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(INTERNATION STANDARDS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7#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15#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)</a:t>
            </a:r>
          </a:p>
          <a:p>
            <a:pPr marL="342900" lvl="0" indent="-342900">
              <a:lnSpc>
                <a:spcPct val="120000"/>
              </a:lnSpc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■ SAE = 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美国统一标准。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(SAE-J1850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利用 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2#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10#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脚</a:t>
            </a:r>
            <a:r>
              <a:rPr lang="en-US" altLang="zh-CN" sz="20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19672" y="2643758"/>
            <a:ext cx="4608512" cy="2158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467544" y="339502"/>
            <a:ext cx="8489950" cy="41044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atinLnBrk="1"/>
            <a:r>
              <a:rPr lang="en-US" altLang="zh-CN" sz="2200" b="1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b="1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在中国</a:t>
            </a:r>
            <a:endParaRPr lang="en-US" altLang="zh-CN" sz="2200" b="1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latinLnBrk="1"/>
            <a:endParaRPr lang="en-US" altLang="zh-CN" sz="2200" b="1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 2005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4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5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日，国家环保总局发布批准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轻型汽车污染物排放限值及测量方法（中国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III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IV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阶段）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》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GB18352.3-2005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）等五项标准为国家污染物排放标准。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作为强制性要求首次出现在我国的法规标准中。</a:t>
            </a:r>
            <a:endParaRPr lang="en-US" altLang="zh-CN" sz="2200" dirty="0" smtClean="0">
              <a:latin typeface="隶书" pitchFamily="49" charset="-122"/>
              <a:ea typeface="隶书" pitchFamily="49" charset="-122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 2005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12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31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日起，北京市开始提前实施国家第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III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阶段排放法规，并且要求新车型必须带有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系统。</a:t>
            </a:r>
            <a:endParaRPr lang="en-US" altLang="zh-CN" sz="2200" dirty="0" smtClean="0">
              <a:latin typeface="隶书" pitchFamily="49" charset="-122"/>
              <a:ea typeface="隶书" pitchFamily="49" charset="-122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 2006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12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日起，北京停止销售未安装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系统的国三轻型汽车。</a:t>
            </a:r>
            <a:endParaRPr lang="en-US" altLang="zh-CN" sz="2200" dirty="0" smtClean="0">
              <a:latin typeface="隶书" pitchFamily="49" charset="-122"/>
              <a:ea typeface="隶书" pitchFamily="49" charset="-122"/>
            </a:endParaRPr>
          </a:p>
          <a:p>
            <a:pPr latinLnBrk="1">
              <a:buFont typeface="Arial" pitchFamily="34" charset="0"/>
              <a:buChar char="•"/>
            </a:pP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 2008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6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24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日，环境保护部发布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车用压燃式、气体燃料点燃式发动机与汽车车载诊断（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）系统技术要求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》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，并宣布此要求从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2008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7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日起实施。</a:t>
            </a:r>
            <a:endParaRPr lang="zh-CN" altLang="en-US" sz="22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2987824" y="1923678"/>
            <a:ext cx="3456384" cy="7920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1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隶书" pitchFamily="49" charset="-122"/>
                <a:ea typeface="隶书" pitchFamily="49" charset="-122"/>
              </a:rPr>
              <a:t>协议与故障码</a:t>
            </a:r>
            <a:endParaRPr kumimoji="0" lang="zh-CN" altLang="en-US" sz="4000" b="1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611560" y="339502"/>
            <a:ext cx="8208912" cy="43204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涉及到的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OBDII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接口主要数据通信协议：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CAN500K_11BIT</a:t>
            </a:r>
            <a:r>
              <a:rPr lang="zh-CN" altLang="en-US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CAN500K_29BIT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CAN250K_11BIT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CAN250K_29BIT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 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J1850 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PWM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J1939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J1939(CAN)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J1850 VPW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J1850 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VPW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J1708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J1708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J1587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KWP2000_FAST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KWP2000_5BPS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CAN250K_11BIT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CAN250K_29BIT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AE J1850 PWM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J1939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J1939(CAN)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J1850 VPW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J1850 VPW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J1708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J1708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SAE J1587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KWP2000_FAST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KWP2000_5BPS</a:t>
            </a:r>
            <a:endParaRPr lang="en-US" altLang="zh-CN" sz="1600" dirty="0" smtClean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ISO9141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ISO9141-2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ISO15765-4(CAN)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ISO15765-2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ISO14230(KWP2000)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ISO14230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 _4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ISO14230_2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ISO14230_1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 ISO-15765 500K 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ISO-15765 500K EX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ISO-15765 250K 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ISO14230(KWP2000)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ISO14230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 _4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ISO14230_2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ISO14230_1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 ISO-15765 500K 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ISO-15765 500K EX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ISO-15765 250K 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pt-BR" altLang="zh-CN" sz="1600" dirty="0" smtClean="0">
                <a:latin typeface="隶书" pitchFamily="49" charset="-122"/>
                <a:ea typeface="隶书" pitchFamily="49" charset="-122"/>
              </a:rPr>
              <a:t>ISO-15765 250K EX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ISO-14230 FAST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、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ISO-14230 SLOW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611560" y="3219822"/>
            <a:ext cx="7272808" cy="15121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适用车型：适用于所有兼容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OBDII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的车辆包括但不仅限于以下车</a:t>
            </a:r>
          </a:p>
          <a:p>
            <a:pPr lvl="0"/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1996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年后销售的美产汽油车；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lvl="0"/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2003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年后销售的所有国产汽车；</a:t>
            </a:r>
          </a:p>
          <a:p>
            <a:pPr lvl="0"/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2001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年后销售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或者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2000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年后生产的欧系汽油车；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lvl="0"/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2004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年后销售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或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2003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年后生产的柴油车。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539552" y="555526"/>
            <a:ext cx="8229600" cy="9715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OBD-Ⅱ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故障码由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5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个字组合而成，第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1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个字为英文代码，第</a:t>
            </a: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2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个到第</a:t>
            </a:r>
            <a:endParaRPr kumimoji="0" lang="en-US" altLang="zh-CN" sz="22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en-US" altLang="zh-CN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5</a:t>
            </a:r>
            <a:r>
              <a:rPr kumimoji="0" lang="zh-CN" altLang="en-US" sz="22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码为数字码：</a:t>
            </a:r>
            <a:endParaRPr kumimoji="0" lang="zh-CN" altLang="en-US" sz="22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547664" y="1347614"/>
            <a:ext cx="6546780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395536" y="267494"/>
            <a:ext cx="8229600" cy="439248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800" b="1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800" b="1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产品读取车辆信息一般包括：</a:t>
            </a:r>
            <a:endParaRPr lang="en-US" altLang="zh-CN" sz="2800" b="1" dirty="0" smtClean="0">
              <a:solidFill>
                <a:srgbClr val="C00000"/>
              </a:solidFill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发动机转速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Rpm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发动机计算负荷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zh-CN" altLang="zh-CN" sz="2000" dirty="0" smtClean="0"/>
              <a:t>百分比</a:t>
            </a:r>
            <a:r>
              <a:rPr lang="zh-CN" altLang="en-US" sz="2000" dirty="0" smtClean="0"/>
              <a:t>（</a:t>
            </a:r>
            <a:r>
              <a:rPr lang="en-US" altLang="zh-CN" dirty="0" smtClean="0"/>
              <a:t> % </a:t>
            </a:r>
            <a:r>
              <a:rPr lang="zh-CN" altLang="en-US" sz="2000" dirty="0" smtClean="0"/>
              <a:t>）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发动机冷却液温度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zh-CN" altLang="zh-CN" sz="2000" dirty="0" smtClean="0"/>
              <a:t> ℃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百公里油耗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L/100Km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进气温度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zh-CN" altLang="zh-CN" sz="2000" dirty="0" smtClean="0"/>
              <a:t> ℃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油压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kPa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大气压力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kPa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进气管绝对压力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</a:t>
            </a:r>
            <a:r>
              <a:rPr lang="en-US" altLang="zh-CN" sz="2000" dirty="0" err="1" smtClean="0"/>
              <a:t>kPa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空气流量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g/s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节气门位置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%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单次行驶里程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---m</a:t>
            </a: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百分比剩余油量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en-US" altLang="zh-CN" sz="2000" dirty="0" smtClean="0"/>
              <a:t> %</a:t>
            </a:r>
            <a:endParaRPr lang="en-US" altLang="zh-CN" sz="24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冻结帧</a:t>
            </a:r>
            <a:r>
              <a:rPr lang="zh-CN" altLang="en-US" sz="2400" b="1" dirty="0" smtClean="0">
                <a:latin typeface="隶书" pitchFamily="49" charset="-122"/>
                <a:ea typeface="隶书" pitchFamily="49" charset="-122"/>
              </a:rPr>
              <a:t>数据流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PID</a:t>
            </a:r>
            <a:r>
              <a:rPr lang="zh-CN" altLang="zh-CN" sz="2400" b="1" dirty="0" smtClean="0">
                <a:latin typeface="隶书" pitchFamily="49" charset="-122"/>
                <a:ea typeface="隶书" pitchFamily="49" charset="-122"/>
              </a:rPr>
              <a:t>故障码</a:t>
            </a:r>
            <a:r>
              <a:rPr lang="en-US" altLang="zh-CN" sz="2400" b="1" dirty="0" smtClean="0">
                <a:latin typeface="隶书" pitchFamily="49" charset="-122"/>
                <a:ea typeface="隶书" pitchFamily="49" charset="-122"/>
              </a:rPr>
              <a:t>---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如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P0123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…</a:t>
            </a:r>
          </a:p>
          <a:p>
            <a:pPr marL="342900" lvl="0" indent="-342900">
              <a:spcBef>
                <a:spcPct val="20000"/>
              </a:spcBef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699792" y="1995686"/>
            <a:ext cx="3312368" cy="9361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现代</a:t>
            </a: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产品？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69208" y="1491630"/>
            <a:ext cx="3539406" cy="30963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6" y="267494"/>
            <a:ext cx="8496944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800" b="1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800" b="1" dirty="0" smtClean="0">
                <a:latin typeface="隶书" pitchFamily="49" charset="-122"/>
                <a:ea typeface="隶书" pitchFamily="49" charset="-122"/>
              </a:rPr>
              <a:t>功能三大块：</a:t>
            </a:r>
            <a:r>
              <a:rPr lang="en-US" altLang="zh-CN" sz="2800" b="1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800" b="1" dirty="0" smtClean="0">
                <a:latin typeface="隶书" pitchFamily="49" charset="-122"/>
                <a:ea typeface="隶书" pitchFamily="49" charset="-122"/>
              </a:rPr>
              <a:t>检测</a:t>
            </a:r>
            <a:r>
              <a:rPr lang="en-US" altLang="zh-CN" sz="2800" b="1" dirty="0" smtClean="0">
                <a:latin typeface="隶书" pitchFamily="49" charset="-122"/>
                <a:ea typeface="隶书" pitchFamily="49" charset="-122"/>
              </a:rPr>
              <a:t>+GPS</a:t>
            </a:r>
            <a:r>
              <a:rPr lang="zh-CN" altLang="en-US" sz="2800" b="1" dirty="0" smtClean="0">
                <a:latin typeface="隶书" pitchFamily="49" charset="-122"/>
                <a:ea typeface="隶书" pitchFamily="49" charset="-122"/>
              </a:rPr>
              <a:t>定位</a:t>
            </a:r>
            <a:r>
              <a:rPr lang="en-US" altLang="zh-CN" sz="2800" b="1" dirty="0" smtClean="0">
                <a:latin typeface="隶书" pitchFamily="49" charset="-122"/>
                <a:ea typeface="隶书" pitchFamily="49" charset="-122"/>
              </a:rPr>
              <a:t>+</a:t>
            </a:r>
            <a:r>
              <a:rPr lang="zh-CN" altLang="en-US" sz="2800" b="1" dirty="0" smtClean="0">
                <a:latin typeface="隶书" pitchFamily="49" charset="-122"/>
                <a:ea typeface="隶书" pitchFamily="49" charset="-122"/>
              </a:rPr>
              <a:t>通信</a:t>
            </a:r>
            <a:endParaRPr lang="en-US" altLang="zh-CN" sz="28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（外加监控平台或</a:t>
            </a:r>
            <a:r>
              <a:rPr lang="en-US" altLang="zh-CN" sz="2800" dirty="0" smtClean="0"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en-US" sz="2800" dirty="0" smtClean="0">
                <a:latin typeface="隶书" pitchFamily="49" charset="-122"/>
                <a:ea typeface="隶书" pitchFamily="49" charset="-122"/>
              </a:rPr>
              <a:t>应用）</a:t>
            </a:r>
            <a:endParaRPr lang="en-US" altLang="zh-CN" sz="28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779913" y="1491630"/>
            <a:ext cx="5184575" cy="31683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3"/>
          <p:cNvSpPr txBox="1">
            <a:spLocks noChangeArrowheads="1"/>
          </p:cNvSpPr>
          <p:nvPr/>
        </p:nvSpPr>
        <p:spPr>
          <a:xfrm>
            <a:off x="395536" y="267494"/>
            <a:ext cx="8496944" cy="43924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en-US" altLang="zh-CN" sz="2200" b="1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200" b="1" dirty="0" smtClean="0">
                <a:latin typeface="隶书" pitchFamily="49" charset="-122"/>
                <a:ea typeface="隶书" pitchFamily="49" charset="-122"/>
              </a:rPr>
              <a:t>产品基本功能</a:t>
            </a:r>
            <a:endParaRPr lang="en-US" altLang="zh-CN" sz="22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zh-CN" sz="2200" b="1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定位功能：</a:t>
            </a:r>
            <a:r>
              <a:rPr kumimoji="0" lang="zh-CN" alt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实时定位追踪、定距追踪等</a:t>
            </a:r>
            <a:endParaRPr kumimoji="0" lang="en-US" altLang="zh-CN" sz="22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kumimoji="0" lang="en-US" altLang="zh-CN" sz="2200" i="0" u="none" strike="noStrike" kern="1200" cap="none" spc="0" normalizeH="0" baseline="0" noProof="0" dirty="0" smtClean="0">
              <a:ln>
                <a:noFill/>
              </a:ln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lang="zh-CN" altLang="en-US" sz="2200" b="1" dirty="0" smtClean="0">
                <a:latin typeface="隶书" pitchFamily="49" charset="-122"/>
                <a:ea typeface="隶书" pitchFamily="49" charset="-122"/>
              </a:rPr>
              <a:t>报警上传：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车辆点火、熄火报警，拆机报警，汽车电瓶低电报警，震动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拖车报警，超速报警，进出电子围栏报警，拐弯报警，急加速</a:t>
            </a:r>
            <a:r>
              <a:rPr lang="en-US" altLang="zh-CN" sz="2200" dirty="0" smtClean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200" dirty="0" smtClean="0">
                <a:latin typeface="隶书" pitchFamily="49" charset="-122"/>
                <a:ea typeface="隶书" pitchFamily="49" charset="-122"/>
              </a:rPr>
              <a:t>急减速报警，车辆起步和停止报警，汽车故障报警等</a:t>
            </a:r>
            <a:endParaRPr lang="en-US" altLang="zh-CN" sz="22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zh-CN" sz="22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Wingdings" pitchFamily="2" charset="2"/>
              <a:buChar char="Ø"/>
            </a:pPr>
            <a:r>
              <a:rPr kumimoji="0" lang="zh-CN" altLang="en-US" sz="2200" b="1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综合功能：</a:t>
            </a:r>
            <a:r>
              <a:rPr kumimoji="0" lang="en-US" altLang="zh-CN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ea typeface="隶书" pitchFamily="49" charset="-122"/>
              </a:rPr>
              <a:t>WIFI</a:t>
            </a:r>
            <a:r>
              <a:rPr kumimoji="0" lang="zh-CN" altLang="en-US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热点，安全驾驶提醒（如车辆保养提醒、疲劳驾驶提醒等），监听功能，远程升级，休眠低功耗功能，驾驶里程报告等。</a:t>
            </a:r>
            <a:r>
              <a:rPr kumimoji="0" lang="en-US" altLang="zh-CN" sz="2200" i="0" u="none" strike="noStrike" kern="1200" cap="none" spc="0" normalizeH="0" baseline="0" noProof="0" dirty="0" smtClean="0">
                <a:ln>
                  <a:noFill/>
                </a:ln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	</a:t>
            </a:r>
            <a:endParaRPr kumimoji="0" lang="zh-CN" altLang="en-US" sz="220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目录</a:t>
            </a:r>
            <a:endParaRPr lang="zh-CN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267744" y="987574"/>
            <a:ext cx="4543428" cy="51561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/>
          <a:lstStyle/>
          <a:p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 ，</a:t>
            </a:r>
            <a:r>
              <a:rPr lang="en-US" altLang="zh-CN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OBD</a:t>
            </a:r>
            <a:r>
              <a:rPr lang="zh-CN" alt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基本介绍</a:t>
            </a:r>
            <a:endParaRPr lang="zh-CN" alt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" name="内容占位符 2"/>
          <p:cNvSpPr txBox="1">
            <a:spLocks/>
          </p:cNvSpPr>
          <p:nvPr/>
        </p:nvSpPr>
        <p:spPr>
          <a:xfrm>
            <a:off x="2267744" y="1635646"/>
            <a:ext cx="4572032" cy="5000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二 ，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竞品了解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267744" y="2283718"/>
            <a:ext cx="4572032" cy="5000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三 ，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平台和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应用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2267744" y="2931790"/>
            <a:ext cx="4572032" cy="5000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四 ，</a:t>
            </a:r>
            <a:r>
              <a:rPr lang="en-US" altLang="zh-CN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OBD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的开发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2267744" y="3579862"/>
            <a:ext cx="4572032" cy="500066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五，</a:t>
            </a:r>
            <a:r>
              <a:rPr kumimoji="0" lang="en-US" altLang="zh-CN" sz="2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OBD</a:t>
            </a:r>
            <a:r>
              <a:rPr lang="zh-CN" altLang="en-US" sz="2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相关问题</a:t>
            </a:r>
            <a:endParaRPr kumimoji="0" lang="en-US" altLang="zh-CN" sz="2000" b="0" i="0" u="none" strike="noStrike" kern="1200" cap="none" spc="0" normalizeH="0" baseline="0" noProof="0" dirty="0" smtClean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342900" marR="0" lvl="0" indent="-342900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995686"/>
            <a:ext cx="5623548" cy="8756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二，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OBD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竞品了解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23528" y="267494"/>
          <a:ext cx="8496946" cy="468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36306"/>
                <a:gridCol w="2808312"/>
                <a:gridCol w="2952328"/>
              </a:tblGrid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深圳成为智能交通</a:t>
                      </a:r>
                      <a:endParaRPr lang="en-US" altLang="zh-CN" sz="2000" b="0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(</a:t>
                      </a:r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车行宝</a:t>
                      </a:r>
                      <a:r>
                        <a:rPr lang="en-US" altLang="zh-CN" sz="2000" b="0" i="0" kern="12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CW-601E</a:t>
                      </a:r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)</a:t>
                      </a:r>
                      <a:endParaRPr lang="zh-CN" altLang="en-US" sz="20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深圳航天无线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IDD-213L</a:t>
                      </a:r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）</a:t>
                      </a:r>
                      <a:endParaRPr lang="en-US" altLang="zh-CN" sz="2000" b="0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佛山奥博</a:t>
                      </a:r>
                      <a:r>
                        <a:rPr lang="en-US" altLang="zh-CN" sz="2000" b="1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Ulbotech</a:t>
                      </a:r>
                      <a:endParaRPr lang="en-US" altLang="zh-CN" sz="20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kern="1200" baseline="0" dirty="0" smtClean="0">
                          <a:solidFill>
                            <a:schemeClr val="tx1"/>
                          </a:solidFill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b="0" kern="1200" baseline="0" dirty="0" smtClean="0">
                          <a:solidFill>
                            <a:schemeClr val="tx1"/>
                          </a:solidFill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T381</a:t>
                      </a:r>
                      <a:r>
                        <a:rPr lang="zh-CN" altLang="en-US" sz="2000" b="0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b="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635913"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u="none" strike="noStrike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北京车网互联</a:t>
                      </a:r>
                    </a:p>
                    <a:p>
                      <a:pPr algn="ctr"/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（乐乘）</a:t>
                      </a:r>
                      <a:endParaRPr lang="zh-CN" alt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深圳元征</a:t>
                      </a:r>
                      <a:endParaRPr lang="en-US" altLang="zh-CN" sz="20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algn="ctr"/>
                      <a:r>
                        <a:rPr lang="zh-CN" altLang="en-US" sz="20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</a:t>
                      </a:r>
                      <a:r>
                        <a:rPr lang="en-US" altLang="zh-CN" sz="2000" b="0" i="0" u="none" strike="noStrike" dirty="0" err="1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golo</a:t>
                      </a:r>
                      <a:r>
                        <a:rPr lang="en-US" altLang="zh-CN" sz="20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 x4</a:t>
                      </a:r>
                      <a:r>
                        <a:rPr lang="zh-CN" altLang="en-US" sz="20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深圳科隆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（驾图</a:t>
                      </a:r>
                      <a:r>
                        <a:rPr lang="en-US" altLang="zh-CN" sz="2000" i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M500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6425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83568" y="987574"/>
            <a:ext cx="201622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91880" y="987574"/>
            <a:ext cx="1907699" cy="1584176"/>
          </a:xfrm>
          <a:prstGeom prst="rect">
            <a:avLst/>
          </a:prstGeom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707904" y="3363838"/>
            <a:ext cx="1656184" cy="158234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图片 2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39552" y="3363838"/>
            <a:ext cx="2232248" cy="1512168"/>
          </a:xfrm>
          <a:prstGeom prst="rect">
            <a:avLst/>
          </a:prstGeom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6732241" y="3363838"/>
            <a:ext cx="1509044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6372200" y="987574"/>
            <a:ext cx="2016224" cy="15619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/>
        </p:nvGraphicFramePr>
        <p:xfrm>
          <a:off x="323528" y="267494"/>
          <a:ext cx="8496946" cy="46805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2736306"/>
                <a:gridCol w="2808312"/>
                <a:gridCol w="2952328"/>
              </a:tblGrid>
              <a:tr h="64807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深圳康凯斯</a:t>
                      </a:r>
                      <a:endParaRPr lang="en-US" altLang="zh-CN" sz="2000" b="0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(</a:t>
                      </a:r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途强</a:t>
                      </a:r>
                      <a:r>
                        <a:rPr lang="en-US" altLang="zh-CN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GT550)</a:t>
                      </a:r>
                      <a:endParaRPr lang="zh-CN" altLang="en-US" sz="2000" b="1" i="0" u="none" strike="noStrike" dirty="0" smtClean="0">
                        <a:solidFill>
                          <a:srgbClr val="000000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1" i="0" u="none" strike="noStrike" dirty="0" smtClean="0">
                          <a:solidFill>
                            <a:srgbClr val="000000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深圳微科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（</a:t>
                      </a:r>
                      <a:r>
                        <a:rPr lang="en-US" altLang="zh-CN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VK-T6</a:t>
                      </a:r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）</a:t>
                      </a:r>
                      <a:endParaRPr lang="en-US" altLang="zh-CN" sz="2000" b="0" i="0" kern="1200" dirty="0" smtClean="0">
                        <a:solidFill>
                          <a:schemeClr val="dk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  <a:cs typeface="+mn-cs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上海移为</a:t>
                      </a:r>
                      <a:endParaRPr lang="en-US" altLang="zh-CN" sz="2000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GV500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b="0" dirty="0" smtClean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635913"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000" dirty="0"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873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i="0" kern="1200" dirty="0" smtClean="0">
                          <a:solidFill>
                            <a:schemeClr val="dk1"/>
                          </a:solidFill>
                          <a:latin typeface="隶书" pitchFamily="49" charset="-122"/>
                          <a:ea typeface="隶书" pitchFamily="49" charset="-122"/>
                          <a:cs typeface="+mn-cs"/>
                        </a:rPr>
                        <a:t>立陶宛</a:t>
                      </a:r>
                      <a:r>
                        <a:rPr lang="en-US" altLang="zh-CN" sz="2000" b="1" i="0" u="none" strike="noStrike" dirty="0" err="1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Teltonika</a:t>
                      </a:r>
                      <a:endParaRPr lang="en-US" altLang="zh-CN" sz="2000" b="1" i="0" u="none" strike="noStrike" dirty="0" smtClean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</a:t>
                      </a:r>
                      <a:r>
                        <a:rPr lang="en-US" altLang="zh-CN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FMB010</a:t>
                      </a:r>
                      <a:r>
                        <a:rPr lang="zh-CN" altLang="en-US" sz="2000" b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dirty="0"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印度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Harman/Reliance</a:t>
                      </a:r>
                    </a:p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N2860</a:t>
                      </a:r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20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三星</a:t>
                      </a:r>
                      <a:r>
                        <a:rPr lang="en-US" altLang="zh-CN" sz="20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Sam</a:t>
                      </a:r>
                      <a:r>
                        <a:rPr lang="en-US" altLang="zh-CN" sz="2000" baseline="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sung US</a:t>
                      </a:r>
                    </a:p>
                    <a:p>
                      <a:pPr algn="l"/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（</a:t>
                      </a:r>
                      <a:r>
                        <a:rPr lang="en-US" altLang="zh-CN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 Connect auto LTE dongle</a:t>
                      </a:r>
                      <a:r>
                        <a:rPr lang="zh-CN" altLang="en-US" sz="1600" dirty="0" smtClean="0"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隶书" pitchFamily="49" charset="-122"/>
                          <a:ea typeface="隶书" pitchFamily="49" charset="-122"/>
                        </a:rPr>
                        <a:t>）</a:t>
                      </a:r>
                      <a:endParaRPr lang="zh-CN" altLang="en-US" sz="1600" dirty="0"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隶书" pitchFamily="49" charset="-122"/>
                        <a:ea typeface="隶书" pitchFamily="49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2D050"/>
                    </a:solidFill>
                  </a:tcPr>
                </a:tc>
              </a:tr>
              <a:tr h="1642527"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43608" y="987574"/>
            <a:ext cx="1368152" cy="1524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635896" y="987574"/>
            <a:ext cx="1800200" cy="15430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300192" y="987574"/>
            <a:ext cx="2016224" cy="1542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611561" y="3363838"/>
            <a:ext cx="1944216" cy="151374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3779912" y="3363838"/>
            <a:ext cx="1111888" cy="15121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300192" y="3363838"/>
            <a:ext cx="2160240" cy="1579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19672" y="1995686"/>
            <a:ext cx="6264696" cy="8756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三，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OBD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平台和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应用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23478"/>
            <a:ext cx="1359602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平台展示 一</a:t>
            </a:r>
            <a:endParaRPr lang="zh-CN" altLang="en-US" sz="16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619672" y="195486"/>
            <a:ext cx="7143800" cy="2616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sz="1100" dirty="0" smtClean="0"/>
              <a:t>主要项：实时监控地图界面、用户管理、车辆管理、各类报表</a:t>
            </a:r>
            <a:r>
              <a:rPr lang="en-US" altLang="zh-CN" sz="1100" dirty="0" smtClean="0"/>
              <a:t>(</a:t>
            </a:r>
            <a:r>
              <a:rPr lang="zh-CN" altLang="en-US" sz="1100" dirty="0" smtClean="0"/>
              <a:t>报警数据、历史数据、故障数据</a:t>
            </a:r>
            <a:r>
              <a:rPr lang="en-US" altLang="zh-CN" sz="1100" dirty="0" smtClean="0"/>
              <a:t>)</a:t>
            </a:r>
            <a:r>
              <a:rPr lang="zh-CN" altLang="en-US" sz="1100" dirty="0" smtClean="0"/>
              <a:t>、驾驶行为分析等</a:t>
            </a:r>
            <a:r>
              <a:rPr lang="zh-CN" altLang="en-US" sz="1100" b="1" dirty="0" smtClean="0"/>
              <a:t>。</a:t>
            </a:r>
            <a:endParaRPr lang="zh-CN" altLang="en-US" sz="1100" b="1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555526"/>
            <a:ext cx="8805958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123478"/>
            <a:ext cx="5760640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平台展示 二  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实时监控  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0034" y="500048"/>
            <a:ext cx="8215370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123478"/>
            <a:ext cx="6264696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平台展示 三  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各类报表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95536" y="483518"/>
            <a:ext cx="8352928" cy="44291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9552" y="123478"/>
            <a:ext cx="6912768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平台展示 四  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驾驶数据分析 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9552" y="483518"/>
            <a:ext cx="8215370" cy="437093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9552" y="123478"/>
            <a:ext cx="7776864" cy="338554"/>
          </a:xfrm>
          <a:prstGeom prst="rect">
            <a:avLst/>
          </a:prstGeom>
          <a:noFill/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平台展示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五      驾驶行为分析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23528" y="483518"/>
            <a:ext cx="8286808" cy="442915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7" name="Picture 5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627533"/>
            <a:ext cx="2520280" cy="432048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8" name="TextBox 7"/>
          <p:cNvSpPr txBox="1"/>
          <p:nvPr/>
        </p:nvSpPr>
        <p:spPr>
          <a:xfrm>
            <a:off x="395536" y="1"/>
            <a:ext cx="8748464" cy="338554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应用：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主要包含 诊断与评分，定位地图应用与数据报表，保养、社交、娱乐、保险等应用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203848" y="627535"/>
            <a:ext cx="2520280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084168" y="627534"/>
            <a:ext cx="2492515" cy="4248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25" name="TextBox 24"/>
          <p:cNvSpPr txBox="1"/>
          <p:nvPr/>
        </p:nvSpPr>
        <p:spPr>
          <a:xfrm>
            <a:off x="395536" y="339502"/>
            <a:ext cx="8748464" cy="338554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展示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一    诊断与评分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835696" y="1995686"/>
            <a:ext cx="5623548" cy="8756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一 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OBD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基本介绍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251520" y="411510"/>
            <a:ext cx="2016224" cy="4248472"/>
          </a:xfrm>
          <a:prstGeom prst="rect">
            <a:avLst/>
          </a:prstGeom>
        </p:spPr>
      </p:pic>
      <p:pic>
        <p:nvPicPr>
          <p:cNvPr id="12" name="图片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2339752" y="411510"/>
            <a:ext cx="2232248" cy="4248472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5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7020272" y="411510"/>
            <a:ext cx="2016224" cy="4229662"/>
          </a:xfrm>
          <a:prstGeom prst="rect">
            <a:avLst/>
          </a:prstGeom>
        </p:spPr>
      </p:pic>
      <p:pic>
        <p:nvPicPr>
          <p:cNvPr id="13" name="图片 12"/>
          <p:cNvPicPr/>
          <p:nvPr/>
        </p:nvPicPr>
        <p:blipFill>
          <a:blip r:embed="rId6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4716016" y="411510"/>
            <a:ext cx="2160240" cy="4158224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504" y="0"/>
            <a:ext cx="8748464" cy="338554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展示 二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地图应用与数据报表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4" name="图片 13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179512" y="411510"/>
            <a:ext cx="2160240" cy="4392488"/>
          </a:xfrm>
          <a:prstGeom prst="rect">
            <a:avLst/>
          </a:prstGeom>
        </p:spPr>
      </p:pic>
      <p:pic>
        <p:nvPicPr>
          <p:cNvPr id="15" name="图片 14"/>
          <p:cNvPicPr/>
          <p:nvPr/>
        </p:nvPicPr>
        <p:blipFill>
          <a:blip r:embed="rId4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2411760" y="411510"/>
            <a:ext cx="2160240" cy="4392488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4644008" y="411510"/>
            <a:ext cx="2232248" cy="4392488"/>
          </a:xfrm>
          <a:prstGeom prst="rect">
            <a:avLst/>
          </a:prstGeom>
        </p:spPr>
      </p:pic>
      <p:pic>
        <p:nvPicPr>
          <p:cNvPr id="20" name="图片 19"/>
          <p:cNvPicPr/>
          <p:nvPr/>
        </p:nvPicPr>
        <p:blipFill>
          <a:blip r:embed="rId6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6se="http://schemas.microsoft.com/office/word/2015/wordml/symex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cx="http://schemas.microsoft.com/office/drawing/2014/chartex" xmlns:wpc="http://schemas.microsoft.com/office/word/2010/wordprocessingCanvas" xmlns="" val="0"/>
              </a:ext>
            </a:extLst>
          </a:blip>
          <a:stretch>
            <a:fillRect/>
          </a:stretch>
        </p:blipFill>
        <p:spPr>
          <a:xfrm>
            <a:off x="6876256" y="411510"/>
            <a:ext cx="2267744" cy="4392488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107504" y="0"/>
            <a:ext cx="8748464" cy="338554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APP</a:t>
            </a:r>
            <a:r>
              <a:rPr lang="zh-CN" altLang="en-US" sz="16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展示 三   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保养、社交、娱乐、保险等应用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1760" y="1995686"/>
            <a:ext cx="4032448" cy="8756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四，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OBD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的开发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843558"/>
            <a:ext cx="8673228" cy="33123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179512" y="339502"/>
            <a:ext cx="2736304" cy="461665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4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4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软件简易构架</a:t>
            </a:r>
            <a:endParaRPr lang="zh-CN" altLang="en-US" sz="24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15816" y="3003798"/>
            <a:ext cx="4187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32</a:t>
            </a:r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395536" y="195487"/>
            <a:ext cx="8064896" cy="4770537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评估</a:t>
            </a:r>
            <a:r>
              <a:rPr lang="zh-CN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客户已拥有或有能力开发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：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手机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App (to receive/communicate with Server/Cloud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Cloud/Server to receive the Data from OBD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</a:t>
            </a:r>
            <a:endParaRPr lang="en-US" altLang="zh-CN" sz="14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16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Neoway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完成部分</a:t>
            </a: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）完成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MCU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与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MCU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与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的交互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2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的</a:t>
            </a:r>
            <a:r>
              <a:rPr lang="en-US" altLang="zh-CN" sz="14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Neoway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将从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MCU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处获得的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参数打包成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JSON/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客户要求格式，并按照一定规则发送给客 </a:t>
            </a:r>
            <a:endParaRPr lang="en-US" altLang="zh-CN" sz="14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户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APK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Customer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3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）提供相关配置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API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给客户：</a:t>
            </a: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WIFI/BT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控制接口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ACC ON/OFF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点火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熄火广播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Sensor Vibration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振动检测广播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接口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Sensor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采样数据接口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GPS location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接口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IMEI/SIM/SN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信息获取接口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SMS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接口</a:t>
            </a:r>
            <a:endParaRPr lang="en-US" altLang="zh-CN" sz="14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Customer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完成部分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1)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根据</a:t>
            </a:r>
            <a:r>
              <a:rPr lang="en-US" altLang="zh-CN" sz="14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Neoway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接口和数据格式去开发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Customer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，预置在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软件里，用于接收</a:t>
            </a:r>
            <a:r>
              <a:rPr lang="en-US" altLang="zh-CN" sz="14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Neoway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APK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发送出来的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数据和相关接口的控制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2)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实现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Customer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与客户服务器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云的通讯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3)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开发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Phone APP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，用于接收服务器端的数据和相关交互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4)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提供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Customer APK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具体功能</a:t>
            </a:r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使用场景</a:t>
            </a:r>
          </a:p>
          <a:p>
            <a:r>
              <a:rPr lang="en-US" altLang="zh-CN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5) </a:t>
            </a:r>
            <a:r>
              <a:rPr lang="zh-CN" altLang="en-US" sz="14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提供硬件各项指标要求和软件需求导入文档</a:t>
            </a:r>
            <a:endParaRPr lang="zh-CN" altLang="en-US" sz="16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2123728" y="1707654"/>
            <a:ext cx="5472608" cy="1323439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4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4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开发调试过程中使用到什么工具？</a:t>
            </a:r>
            <a:endParaRPr lang="zh-CN" altLang="en-US" sz="4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7056784" cy="523220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开发板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模拟汽车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接口和数据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1560" y="627534"/>
            <a:ext cx="3384493" cy="373691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067944" y="627534"/>
            <a:ext cx="4949727" cy="37444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7704856" cy="523220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8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Total_Control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软件工具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电脑同步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APK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进行控制和设置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4" name="图片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2555776" y="627534"/>
            <a:ext cx="6336704" cy="3960440"/>
          </a:xfrm>
          <a:prstGeom prst="rect">
            <a:avLst/>
          </a:prstGeom>
        </p:spPr>
      </p:pic>
      <p:pic>
        <p:nvPicPr>
          <p:cNvPr id="6" name="图片 5"/>
          <p:cNvPicPr/>
          <p:nvPr/>
        </p:nvPicPr>
        <p:blipFill>
          <a:blip r:embed="rId3" cstate="print">
            <a:extLst>
              <a:ext uri="{28A0092B-C50C-407E-A947-70E740481C1C}">
                <a14:useLocalDpi xmlns:lc="http://schemas.openxmlformats.org/drawingml/2006/lockedCanvas" xmlns:pic="http://schemas.openxmlformats.org/drawingml/2006/picture" xmlns:a14="http://schemas.microsoft.com/office/drawing/2010/main" xmlns:wps="http://schemas.microsoft.com/office/word/2010/wordprocessingShape" xmlns:wne="http://schemas.microsoft.com/office/word/2006/wordml" xmlns:wpi="http://schemas.microsoft.com/office/word/2010/wordprocessingInk" xmlns:wpg="http://schemas.microsoft.com/office/word/2010/wordprocessingGroup" xmlns:w15="http://schemas.microsoft.com/office/word/2012/wordml" xmlns:w14="http://schemas.microsoft.com/office/word/2010/wordml" xmlns:w="http://schemas.openxmlformats.org/wordprocessingml/2006/main" xmlns:w10="urn:schemas-microsoft-com:office:word" xmlns:wp="http://schemas.openxmlformats.org/drawingml/2006/wordprocessingDrawing" xmlns:wp14="http://schemas.microsoft.com/office/word/2010/wordprocessingDrawing" xmlns:v="urn:schemas-microsoft-com:vml" xmlns:m="http://schemas.openxmlformats.org/officeDocument/2006/math" xmlns:o="urn:schemas-microsoft-com:office:office" xmlns:mc="http://schemas.openxmlformats.org/markup-compatibility/2006" xmlns:wpc="http://schemas.microsoft.com/office/word/2010/wordprocessingCanvas" xmlns="" val="0"/>
              </a:ext>
            </a:extLst>
          </a:blip>
          <a:srcRect/>
          <a:stretch>
            <a:fillRect/>
          </a:stretch>
        </p:blipFill>
        <p:spPr bwMode="auto">
          <a:xfrm>
            <a:off x="179512" y="699542"/>
            <a:ext cx="2339752" cy="3744416"/>
          </a:xfrm>
          <a:prstGeom prst="rect">
            <a:avLst/>
          </a:prstGeom>
          <a:noFill/>
          <a:ln>
            <a:noFill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8352928" cy="523220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ü"/>
            </a:pP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ADB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抓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log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sz="20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adb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</a:t>
            </a:r>
            <a:r>
              <a:rPr lang="en-US" altLang="zh-CN" sz="2000" dirty="0" err="1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logcat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-b radio -b system -b main -v time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7" name="图片 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3059832" y="699542"/>
            <a:ext cx="5688632" cy="3816424"/>
          </a:xfrm>
          <a:prstGeom prst="rect">
            <a:avLst/>
          </a:prstGeom>
        </p:spPr>
      </p:pic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2" y="1707654"/>
            <a:ext cx="28503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8352928" cy="830997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批量配置参数工具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 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对于工程项目在批量更改参数时可方便一</a:t>
            </a:r>
            <a:endParaRPr lang="en-US" altLang="zh-CN" sz="20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键导入参数文件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9512" y="1851670"/>
            <a:ext cx="2850300" cy="165618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31840" y="771550"/>
            <a:ext cx="5817883" cy="40324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3779912" y="2067694"/>
            <a:ext cx="1728192" cy="936104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40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隶书" pitchFamily="49" charset="-122"/>
                <a:ea typeface="隶书" pitchFamily="49" charset="-122"/>
              </a:rPr>
              <a:t>？</a:t>
            </a:r>
            <a:endParaRPr lang="zh-CN" altLang="en-US" sz="4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7704856" cy="523220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COM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口读取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MCU log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工具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 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分析产品的故障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779662"/>
            <a:ext cx="272637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03837" y="555527"/>
            <a:ext cx="6115062" cy="43204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10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059832" y="1275606"/>
            <a:ext cx="5832648" cy="25202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67544" y="0"/>
            <a:ext cx="7704856" cy="523220"/>
          </a:xfrm>
          <a:prstGeom prst="rect">
            <a:avLst/>
          </a:prstGeom>
          <a:noFill/>
          <a:ln/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OBD</a:t>
            </a:r>
            <a:r>
              <a:rPr lang="zh-CN" altLang="en-US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车辆兼容性调试设备</a:t>
            </a:r>
            <a:r>
              <a:rPr lang="en-US" altLang="zh-CN" sz="28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 </a:t>
            </a:r>
            <a:r>
              <a:rPr lang="zh-CN" altLang="en-US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如</a:t>
            </a:r>
            <a:r>
              <a:rPr lang="en-US" altLang="zh-CN" sz="20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ELM327 </a:t>
            </a:r>
            <a:endParaRPr lang="zh-CN" altLang="en-US" sz="2000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1491630"/>
            <a:ext cx="2999955" cy="225440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1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635896" y="500428"/>
            <a:ext cx="4910424" cy="43338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411760" y="1995686"/>
            <a:ext cx="5112568" cy="875651"/>
          </a:xfr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>
            <a:noAutofit/>
          </a:bodyPr>
          <a:lstStyle/>
          <a:p>
            <a:pPr>
              <a:buNone/>
            </a:pP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五，</a:t>
            </a:r>
            <a:r>
              <a:rPr lang="en-US" altLang="zh-CN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OBD</a:t>
            </a:r>
            <a:r>
              <a:rPr lang="zh-CN" altLang="en-US" sz="40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相关问题</a:t>
            </a:r>
            <a:endParaRPr lang="zh-CN" altLang="en-US" sz="40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251520" y="195486"/>
            <a:ext cx="547260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卡槽外的胶塞容易被折断？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15616" y="1491630"/>
            <a:ext cx="2366688" cy="31337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827584" y="771550"/>
            <a:ext cx="2592288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a</a:t>
            </a: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选择质量更好的胶塞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211960" y="1419622"/>
            <a:ext cx="2520280" cy="33545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9"/>
          <p:cNvSpPr txBox="1"/>
          <p:nvPr/>
        </p:nvSpPr>
        <p:spPr>
          <a:xfrm>
            <a:off x="4427984" y="771550"/>
            <a:ext cx="3528392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b</a:t>
            </a: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SIM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卡槽设计成不外露（内置）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511" y="1779662"/>
            <a:ext cx="5401161" cy="2808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5" name="TextBox 4"/>
          <p:cNvSpPr txBox="1"/>
          <p:nvPr/>
        </p:nvSpPr>
        <p:spPr>
          <a:xfrm>
            <a:off x="755576" y="555526"/>
            <a:ext cx="5357850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设备没插稳导致针脚接触不良，会影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响到点火熄火判断。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55576" y="1203598"/>
            <a:ext cx="5357850" cy="338554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解决方案：重新拔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设备，并插稳！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123478"/>
            <a:ext cx="5472608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2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上报频繁的点火和熄火报警数据？</a:t>
            </a: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724128" y="1779662"/>
            <a:ext cx="3096344" cy="27087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51520" y="1491630"/>
            <a:ext cx="849694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问题原因：某些车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口比较隐蔽且方向跟一般车的不一致，插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产品时，产品内置的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GPS</a:t>
            </a: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天线朝下，或者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口上方为汽车保险盒（可能有金属屏蔽），导致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GPS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信号弱而定不了位。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251520" y="2139702"/>
            <a:ext cx="8496944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解决方案：加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OBDII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延长线，并把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放在合适的位置（使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GPS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天线的一面朝天，与天空接触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面积比较广的车内位置）！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51521" y="2931790"/>
            <a:ext cx="1728192" cy="1440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51720" y="2931790"/>
            <a:ext cx="1781960" cy="144005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7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923928" y="2931790"/>
            <a:ext cx="1639654" cy="147003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8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5580112" y="2931790"/>
            <a:ext cx="1512168" cy="1446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3079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7143736" y="2931790"/>
            <a:ext cx="1892760" cy="142876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1" name="TextBox 10"/>
          <p:cNvSpPr txBox="1"/>
          <p:nvPr/>
        </p:nvSpPr>
        <p:spPr>
          <a:xfrm>
            <a:off x="251520" y="627534"/>
            <a:ext cx="8640960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分析过程：先在平台分析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GPS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信号情况，信号弱则确定车的型号和具体年份，找资源测试，若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没有车资源的，需要让客户把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安装的位置拍照过来；初步判断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接口位置和方向不一样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后，使用延长线进行对比测试看情况。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79512" y="123478"/>
            <a:ext cx="7128792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3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插在某车上一直不定位，而插到另外一辆车确定位正常？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915816" y="2715766"/>
            <a:ext cx="3143272" cy="20114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395536" y="1491630"/>
            <a:ext cx="8568952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问题原因：夏天，户外太阳暴晒，温度过高导致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卡变形，从而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卡金属接触面与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卡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座金手指接触不良。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5536" y="2067694"/>
            <a:ext cx="8424936" cy="58477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解决方案：把带延长线的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产品放在车内合适的位置（确保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GPS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内置天线朝上），防止阳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光直接暴晒！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5536" y="2715766"/>
            <a:ext cx="2464274" cy="20162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156176" y="2715766"/>
            <a:ext cx="2732720" cy="20055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357158" y="714362"/>
            <a:ext cx="8535322" cy="8309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分析过程：使用不同的卡插到此设备放在同个位置，车跑两天后还是出现；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将放置的位置移到储物盒，无卡变形现象；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放置在之前位置，车在天气阴或下雨的情况跑两天，无卡变形现象。</a:t>
            </a:r>
            <a:endParaRPr lang="zh-CN" altLang="en-US" sz="16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79512" y="0"/>
            <a:ext cx="856895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4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加了延长线，</a:t>
            </a: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产品放仪表板上一段时间，设备不上线，拆出时看到</a:t>
            </a: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卡变形？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539552" y="123478"/>
            <a:ext cx="695228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5"/>
            </a:pP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产品不在线（掉线）问题？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611560" y="2211710"/>
            <a:ext cx="8320438" cy="116955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问题原因：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a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，周围天气环境比较潮湿等导致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卡金属接触面氧化，与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卡座接触面接触不良；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b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卡座掉锡或虚焊；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c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，通信信号弱，导致数据缓存和堵塞而延迟发送；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d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，设置的数据上传时间间隔过长且心跳间隔较长，服务器未保持长连接，而踢掉设备，认为其不在线。</a:t>
            </a:r>
            <a:endParaRPr lang="zh-CN" altLang="en-US" sz="14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11560" y="3363838"/>
            <a:ext cx="8392446" cy="138499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解决方案：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a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，可把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卡拿出来，用布或者橡皮擦擦拭一下后，可重新插入卡座中；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b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，需要重新加锡处理；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c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，可到信号良好的环境或者稍等信号恢复后，会自动补传数据；或发指令重启；或在不需要补传缓存数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据情况下，可发指令删除缓存数据，优先上传实时数据。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d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，可设置间隔时间短些（一般：定时数据间隔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分钟，心跳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3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分钟），另外服务器可保持长连接！</a:t>
            </a:r>
            <a:endParaRPr lang="zh-CN" altLang="en-US" sz="1400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83568" y="483518"/>
            <a:ext cx="8320438" cy="181588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分析过程：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）通过平台历史数据报表进行数据分析，看在掉线前的最后数据的信号强度、外接电源电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   压情况，还有整体的几天的历史数据，看看报警情况（低电报警、休眠报警等）、定时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上传间隔数据情况，分析出设备是否是因为设置的原因导致数据不上传（掉线）；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2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）通过串口工具打印设备运行状态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log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数据，进行分析，是否有读不到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SIM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卡或者注册不上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网络的情况，或者是设备故障等问题；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3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）可通过配置参数工具读取设备的设置参数状态：服务器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IP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、</a:t>
            </a:r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Port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、定时上传间隔等导致</a:t>
            </a:r>
            <a:endParaRPr lang="en-US" altLang="zh-CN" sz="14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400" dirty="0" smtClean="0">
                <a:latin typeface="隶书" pitchFamily="49" charset="-122"/>
                <a:ea typeface="隶书" pitchFamily="49" charset="-122"/>
              </a:rPr>
              <a:t>   </a:t>
            </a:r>
            <a:r>
              <a:rPr lang="zh-CN" altLang="en-US" sz="1400" dirty="0" smtClean="0">
                <a:latin typeface="隶书" pitchFamily="49" charset="-122"/>
                <a:ea typeface="隶书" pitchFamily="49" charset="-122"/>
              </a:rPr>
              <a:t>不在线的一些重要参数。</a:t>
            </a:r>
            <a:endParaRPr lang="zh-CN" altLang="en-US" sz="1400" dirty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472" y="500048"/>
            <a:ext cx="3714776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6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一直报震动（拖车）报警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899592" y="1059582"/>
            <a:ext cx="7143800" cy="3785652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分析过程：通过历史数据报表的数据分析，发现车辆在点火行走状态也一直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发拖车报警；室内模拟测试，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ACC ON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情况，连续的震动时，确实会产生拖车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报警，此为误报现象，软件的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bug.</a:t>
            </a:r>
          </a:p>
          <a:p>
            <a:pPr>
              <a:buFont typeface="Wingdings" pitchFamily="2" charset="2"/>
              <a:buChar char="Ø"/>
            </a:pP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问题原因：拖车报警是通过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3D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震动传感器判断，当固定时间连续震动达到一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定次数后产生。软件上并没有加前提条件：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1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ACC OFF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后休眠情况下；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2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）震动传感器灵敏度值太灵敏。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解决方案：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软件上加入拖车报警的前提条件：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a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ACC OFF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后休眠情况下</a:t>
            </a:r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;</a:t>
            </a: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b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，拖车报警下的震动传感器灵敏度参数作为可调，供客户可选，默认值为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1600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测试到的最合适的值。</a:t>
            </a: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endParaRPr lang="en-US" altLang="zh-CN" sz="1600" dirty="0" smtClean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71472" y="500048"/>
            <a:ext cx="4648600" cy="400110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457200" indent="-457200">
              <a:buFont typeface="+mj-lt"/>
              <a:buAutoNum type="arabicPeriod" startAt="7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汽车停用几天后，打不起火？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611560" y="1059583"/>
            <a:ext cx="7960398" cy="280076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分析过程：查看历史数据中的汽车电瓶电压的情况，发现最后数据电源电压越来越低，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最后一条数据的电频电压值低于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10V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，且出现外接电瓶低压报警，而未出现拆机报警。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室内做模拟实验，将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的外接电源慢慢往下调，低于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10V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，设备还是一直使用外接电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源供电，并无自动断掉外接电源。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产品一直正常工作耗完汽车电瓶，导致汽车电瓶馈电打不着火。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a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，加入智能休眠低功耗功能（如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ACC OFF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后静止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5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分钟则进入休眠省电模式）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b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，加入外接电压低电保护功能：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产品检测到外接电瓶电压低于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10.6V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后，自动断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掉外接电瓶供电，以保证汽车的正常点火。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内容占位符 8"/>
          <p:cNvSpPr>
            <a:spLocks noGrp="1"/>
          </p:cNvSpPr>
          <p:nvPr>
            <p:ph idx="1"/>
          </p:nvPr>
        </p:nvSpPr>
        <p:spPr>
          <a:xfrm>
            <a:off x="2411760" y="411510"/>
            <a:ext cx="4032448" cy="86409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en-US" altLang="zh-CN" b="1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b="1" dirty="0" smtClean="0">
                <a:latin typeface="隶书" pitchFamily="49" charset="-122"/>
                <a:ea typeface="隶书" pitchFamily="49" charset="-122"/>
              </a:rPr>
              <a:t>：</a:t>
            </a:r>
            <a:r>
              <a:rPr lang="en-US" altLang="zh-CN" b="1" dirty="0" smtClean="0">
                <a:latin typeface="隶书" pitchFamily="49" charset="-122"/>
                <a:ea typeface="隶书" pitchFamily="49" charset="-122"/>
              </a:rPr>
              <a:t>On-Board Diagnostics</a:t>
            </a:r>
          </a:p>
          <a:p>
            <a:pPr>
              <a:buNone/>
            </a:pPr>
            <a:r>
              <a:rPr lang="zh-CN" altLang="en-US" b="1" dirty="0" smtClean="0">
                <a:latin typeface="隶书" pitchFamily="49" charset="-122"/>
                <a:ea typeface="隶书" pitchFamily="49" charset="-122"/>
              </a:rPr>
              <a:t>中文翻译为：车载自动诊断系统</a:t>
            </a:r>
            <a:endParaRPr lang="zh-CN" altLang="en-US" b="1" dirty="0">
              <a:latin typeface="隶书" pitchFamily="49" charset="-122"/>
              <a:ea typeface="隶书" pitchFamily="49" charset="-122"/>
            </a:endParaRPr>
          </a:p>
        </p:txBody>
      </p:sp>
      <p:sp>
        <p:nvSpPr>
          <p:cNvPr id="3" name="内容占位符 8"/>
          <p:cNvSpPr txBox="1">
            <a:spLocks/>
          </p:cNvSpPr>
          <p:nvPr/>
        </p:nvSpPr>
        <p:spPr>
          <a:xfrm>
            <a:off x="683568" y="1347614"/>
            <a:ext cx="7344816" cy="338437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作用与目的：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系统随时监控汽车发动机运行状况和尾气后处理系统工作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状态，一旦发现有可能引起排放超标的情况，会马上发出警示。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在车辆发生故障时，可以警示驾驶员并且存储故障码。而车辆维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修人员可以经过特定的方式读取汽车</a:t>
            </a:r>
            <a:r>
              <a:rPr lang="en-US" altLang="zh-CN" sz="2000" dirty="0" smtClean="0">
                <a:latin typeface="隶书" pitchFamily="49" charset="-122"/>
                <a:ea typeface="隶书" pitchFamily="49" charset="-122"/>
              </a:rPr>
              <a:t>ECU</a:t>
            </a: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中的这些故障码，根据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故障码的提示，维修人员能迅速准确地确定故障的性质和部位，</a:t>
            </a:r>
            <a:endParaRPr lang="en-US" altLang="zh-CN" sz="2000" dirty="0" smtClean="0"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</a:pPr>
            <a:r>
              <a:rPr lang="zh-CN" altLang="en-US" sz="2000" dirty="0" smtClean="0">
                <a:latin typeface="隶书" pitchFamily="49" charset="-122"/>
                <a:ea typeface="隶书" pitchFamily="49" charset="-122"/>
              </a:rPr>
              <a:t>以缩短维修时间。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23528" y="411510"/>
            <a:ext cx="817528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8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，</a:t>
            </a: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产品插上车后，对车有影响。（如：国外一雷克萨斯车故障报警灯亮起和闪烁、别克车</a:t>
            </a: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GL8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打不着火、起亚智跑加速不上来等）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627784" y="1131590"/>
            <a:ext cx="3672408" cy="221457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539552" y="3291830"/>
            <a:ext cx="8064896" cy="156966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1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，程序兼容性问题：获取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数据流频率太快太频繁，导致影响了汽车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ECU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系统，使汽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车一些功能异常：如故障灯闪烁、点火系统、喷油嘴喷油异常等。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2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，车型协议兼容问题。需用专用工具现场调试。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解决方案：降低获取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数据流频率；现场抓取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log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数据和调试。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395536" y="123478"/>
            <a:ext cx="8208912" cy="707886"/>
          </a:xfrm>
          <a:prstGeom prst="rect">
            <a:avLst/>
          </a:prstGeom>
          <a:noFill/>
          <a:ln>
            <a:noFill/>
          </a:ln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pPr marL="514350" indent="-514350">
              <a:buFont typeface="+mj-lt"/>
              <a:buAutoNum type="arabicPeriod" startAt="9"/>
            </a:pP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读不到某项数据（如刹车位置、油耗、剩余油量等）</a:t>
            </a:r>
            <a:r>
              <a:rPr lang="en-US" altLang="zh-CN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-</a:t>
            </a:r>
            <a:r>
              <a:rPr lang="zh-CN" altLang="en-US" sz="2000" b="1" dirty="0" smtClean="0">
                <a:solidFill>
                  <a:schemeClr val="tx1"/>
                </a:solidFill>
                <a:latin typeface="隶书" pitchFamily="49" charset="-122"/>
                <a:ea typeface="隶书" pitchFamily="49" charset="-122"/>
              </a:rPr>
              <a:t>兼容性问题：汽车协议的开放和破解</a:t>
            </a:r>
            <a:endParaRPr lang="zh-CN" altLang="en-US" sz="2000" b="1" dirty="0">
              <a:solidFill>
                <a:schemeClr val="tx1"/>
              </a:solidFill>
              <a:latin typeface="隶书" pitchFamily="49" charset="-122"/>
              <a:ea typeface="隶书" pitchFamily="49" charset="-122"/>
            </a:endParaRPr>
          </a:p>
        </p:txBody>
      </p:sp>
      <p:pic>
        <p:nvPicPr>
          <p:cNvPr id="22" name="图片 21"/>
          <p:cNvPicPr/>
          <p:nvPr/>
        </p:nvPicPr>
        <p:blipFill>
          <a:blip r:embed="rId2" cstate="print">
            <a:extLst>
              <a:ext uri="{28A0092B-C50C-407E-A947-70E740481C1C}">
                <a14:useLocalDpi xmlns:lc="http://schemas.openxmlformats.org/drawingml/2006/lockedCanvas" xmlns="" xmlns:wpc="http://schemas.microsoft.com/office/word/2010/wordprocessingCanvas" xmlns:cx="http://schemas.microsoft.com/office/drawing/2014/chartex" xmlns:mc="http://schemas.openxmlformats.org/markup-compatibility/2006" xmlns:o="urn:schemas-microsoft-com:office:office" xmlns:m="http://schemas.openxmlformats.org/officeDocument/2006/math" xmlns:v="urn:schemas-microsoft-com:vml" xmlns:wp14="http://schemas.microsoft.com/office/word/2010/wordprocessingDrawing" xmlns:wp="http://schemas.openxmlformats.org/drawingml/2006/wordprocessingDrawing" xmlns:w10="urn:schemas-microsoft-com:office:word" xmlns:w="http://schemas.openxmlformats.org/wordprocessingml/2006/main" xmlns:w14="http://schemas.microsoft.com/office/word/2010/wordml" xmlns:w15="http://schemas.microsoft.com/office/word/2012/wordml" xmlns:w16se="http://schemas.microsoft.com/office/word/2015/wordml/symex" xmlns:wpg="http://schemas.microsoft.com/office/word/2010/wordprocessingGroup" xmlns:wpi="http://schemas.microsoft.com/office/word/2010/wordprocessingInk" xmlns:wne="http://schemas.microsoft.com/office/word/2006/wordml" xmlns:wps="http://schemas.microsoft.com/office/word/2010/wordprocessingShape" xmlns:a14="http://schemas.microsoft.com/office/drawing/2010/main" xmlns:pic="http://schemas.openxmlformats.org/drawingml/2006/picture" val="0"/>
              </a:ext>
            </a:extLst>
          </a:blip>
          <a:stretch>
            <a:fillRect/>
          </a:stretch>
        </p:blipFill>
        <p:spPr>
          <a:xfrm>
            <a:off x="6715125" y="876300"/>
            <a:ext cx="2576873" cy="3313"/>
          </a:xfrm>
          <a:prstGeom prst="rect">
            <a:avLst/>
          </a:prstGeom>
        </p:spPr>
      </p:pic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16016" y="3075806"/>
            <a:ext cx="1537447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147" name="Picture 3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67544" y="3075806"/>
            <a:ext cx="2027624" cy="15841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9" name="图片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2627784" y="3075806"/>
            <a:ext cx="1944216" cy="1584176"/>
          </a:xfrm>
          <a:prstGeom prst="rect">
            <a:avLst/>
          </a:prstGeom>
        </p:spPr>
      </p:pic>
      <p:pic>
        <p:nvPicPr>
          <p:cNvPr id="10" name="图片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6372200" y="3075806"/>
            <a:ext cx="2304256" cy="1584176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9552" y="771550"/>
            <a:ext cx="8424936" cy="206210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问题原因：不同年份和车型的汽车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OBDII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接口协议各有不同，有些车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口不一定有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输出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（有另一组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线）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----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如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11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年大众途观车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pPr>
              <a:buFont typeface="Wingdings" pitchFamily="2" charset="2"/>
              <a:buChar char="Ø"/>
            </a:pP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解决方案：研发测试人员直接现场使用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原始数据抓取工具，抓取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原始数据对比调试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和分析，并请教专业的汽车工程师和模块厂家读不出数据原因，寻找另一套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线或者找到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破解协议的技术方法：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  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a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，需要对多种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协议的研究和技术积累；</a:t>
            </a:r>
            <a:endParaRPr lang="en-US" altLang="zh-CN" sz="1600" dirty="0" smtClean="0">
              <a:latin typeface="隶书" pitchFamily="49" charset="-122"/>
              <a:ea typeface="隶书" pitchFamily="49" charset="-122"/>
            </a:endParaRP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b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，采用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数据相关工具配件，现场获取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原始数据进行调试和研究破解方法：比如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USB</a:t>
            </a:r>
          </a:p>
          <a:p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     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转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数据线，</a:t>
            </a:r>
            <a:r>
              <a:rPr lang="en-US" altLang="zh-CN" sz="1600" dirty="0" smtClean="0">
                <a:latin typeface="隶书" pitchFamily="49" charset="-122"/>
                <a:ea typeface="隶书" pitchFamily="49" charset="-122"/>
              </a:rPr>
              <a:t>CAN  Sensor</a:t>
            </a:r>
            <a:r>
              <a:rPr lang="zh-CN" altLang="en-US" sz="1600" dirty="0" smtClean="0">
                <a:latin typeface="隶书" pitchFamily="49" charset="-122"/>
                <a:ea typeface="隶书" pitchFamily="49" charset="-122"/>
              </a:rPr>
              <a:t>感应夹子（免破线检测）。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 cstate="print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85918" y="1982393"/>
            <a:ext cx="6000792" cy="857250"/>
          </a:xfrm>
        </p:spPr>
        <p:txBody>
          <a:bodyPr>
            <a:normAutofit/>
          </a:bodyPr>
          <a:lstStyle/>
          <a:p>
            <a:r>
              <a:rPr lang="zh-CN" altLang="en-US" sz="4800" b="1" kern="1600" spc="1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谢谢！</a:t>
            </a:r>
            <a:endParaRPr lang="zh-CN" altLang="en-US" sz="4800" b="1" kern="1600" spc="10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3563888" y="2067694"/>
            <a:ext cx="2088232" cy="8640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 smtClean="0">
                <a:ln>
                  <a:noFill/>
                </a:ln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隶书" pitchFamily="49" charset="-122"/>
                <a:ea typeface="隶书" pitchFamily="49" charset="-122"/>
              </a:rPr>
              <a:t>发展史</a:t>
            </a:r>
            <a:endParaRPr kumimoji="0" lang="zh-CN" altLang="en-US" sz="4000" b="0" i="0" u="none" strike="noStrike" kern="1200" cap="none" spc="0" normalizeH="0" baseline="0" noProof="0" dirty="0">
              <a:ln>
                <a:noFill/>
              </a:ln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3"/>
          <p:cNvSpPr txBox="1">
            <a:spLocks noChangeArrowheads="1"/>
          </p:cNvSpPr>
          <p:nvPr/>
        </p:nvSpPr>
        <p:spPr bwMode="auto">
          <a:xfrm>
            <a:off x="179512" y="195486"/>
            <a:ext cx="8640763" cy="4473575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>
              <a:buClr>
                <a:srgbClr val="800000"/>
              </a:buClr>
              <a:buFont typeface="Wingdings" pitchFamily="2" charset="2"/>
              <a:buChar char="ü"/>
            </a:pP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1985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年美国加州大气资源局（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CARB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）开始制定法规，要求各汽车制造厂在加州销售的车辆，必须装备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系统，称为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OBD-Ⅰ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（第一代随车电脑诊断系统）。同时美国加州大气资源局规定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OBD-Ⅰ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必须符合下列要求：</a:t>
            </a: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endParaRPr lang="zh-CN" altLang="en-US" sz="2400" dirty="0">
              <a:latin typeface="隶书" pitchFamily="49" charset="-122"/>
              <a:ea typeface="隶书" pitchFamily="49" charset="-122"/>
            </a:endParaRP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① 仪表板必须有</a:t>
            </a:r>
            <a:r>
              <a:rPr lang="zh-CN" altLang="en-US" sz="2400" dirty="0">
                <a:latin typeface="Arial"/>
                <a:ea typeface="隶书" pitchFamily="49" charset="-122"/>
              </a:rPr>
              <a:t>“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故障报警灯</a:t>
            </a:r>
            <a:r>
              <a:rPr lang="zh-CN" altLang="en-US" sz="2400" dirty="0">
                <a:latin typeface="Arial"/>
                <a:ea typeface="隶书" pitchFamily="49" charset="-122"/>
              </a:rPr>
              <a:t>”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MIL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），以提醒驾驶员注意特定的车辆系统已发生故障（通常是废气控制相关系统）。</a:t>
            </a: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endParaRPr lang="zh-CN" altLang="en-US" sz="2400" dirty="0">
              <a:latin typeface="隶书" pitchFamily="49" charset="-122"/>
              <a:ea typeface="隶书" pitchFamily="49" charset="-122"/>
            </a:endParaRP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② 系统必须有记录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/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传输相关废气控制系统故障码的功能。</a:t>
            </a: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endParaRPr lang="zh-CN" altLang="en-US" sz="2400" dirty="0">
              <a:latin typeface="隶书" pitchFamily="49" charset="-122"/>
              <a:ea typeface="隶书" pitchFamily="49" charset="-122"/>
            </a:endParaRPr>
          </a:p>
          <a:p>
            <a:pPr>
              <a:buClr>
                <a:srgbClr val="800000"/>
              </a:buClr>
              <a:buFont typeface="Wingdings" pitchFamily="2" charset="2"/>
              <a:buChar char="ü"/>
            </a:pP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③ 电器元件监控必须包括：氧传感器、废气再循环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EGR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阀、油气蒸发控制系统（</a:t>
            </a:r>
            <a:r>
              <a:rPr lang="en-US" altLang="zh-CN" sz="2400" dirty="0">
                <a:latin typeface="隶书" pitchFamily="49" charset="-122"/>
                <a:ea typeface="隶书" pitchFamily="49" charset="-122"/>
              </a:rPr>
              <a:t>E-VAP</a:t>
            </a:r>
            <a:r>
              <a:rPr lang="zh-CN" altLang="en-US" sz="2400" dirty="0">
                <a:latin typeface="隶书" pitchFamily="49" charset="-122"/>
                <a:ea typeface="隶书" pitchFamily="49" charset="-122"/>
              </a:rPr>
              <a:t>）。</a:t>
            </a: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95486"/>
            <a:ext cx="8229600" cy="45307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OBD-Ⅰ</a:t>
            </a:r>
            <a:r>
              <a:rPr kumimoji="0" lang="zh-CN" altLang="en-US" sz="28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不足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遗漏了三元催化转化器的效益监测，以及油气蒸发系统的泄漏监测。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OBD-Ⅰ</a:t>
            </a: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的监测线路敏感度不高，等到发觉车辆有故障再进厂维修时，事实上已排放大量废气。</a:t>
            </a: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  <a:cs typeface="+mn-cs"/>
              </a:rPr>
              <a:t>各车辆制造厂发展了自己的诊断系统、检修流程、特殊工具等，使得非原厂技师在维修车辆时必须面对更复杂的维修环境。</a:t>
            </a:r>
            <a:r>
              <a:rPr kumimoji="0" lang="zh-CN" altLang="en-US" sz="20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251520" y="195486"/>
            <a:ext cx="8229600" cy="460851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itchFamily="2" charset="2"/>
              <a:buNone/>
              <a:tabLst/>
              <a:defRPr/>
            </a:pPr>
            <a:r>
              <a:rPr kumimoji="0" lang="en-US" altLang="zh-CN" sz="3000" b="1" i="0" u="none" strike="noStrike" kern="1200" cap="none" spc="0" normalizeH="0" baseline="0" noProof="0" dirty="0" smtClean="0">
                <a:ln>
                  <a:noFill/>
                </a:ln>
                <a:solidFill>
                  <a:srgbClr val="800000"/>
                </a:solidFill>
                <a:effectLst/>
                <a:uLnTx/>
                <a:uFillTx/>
                <a:latin typeface="隶书" pitchFamily="49" charset="-122"/>
                <a:ea typeface="隶书" pitchFamily="49" charset="-122"/>
              </a:rPr>
              <a:t>OBD-II</a:t>
            </a:r>
            <a:endParaRPr kumimoji="0" lang="zh-CN" altLang="en-US" sz="3000" b="1" i="0" u="none" strike="noStrike" kern="1200" cap="none" spc="0" normalizeH="0" baseline="0" noProof="0" dirty="0" smtClean="0">
              <a:ln>
                <a:noFill/>
              </a:ln>
              <a:solidFill>
                <a:srgbClr val="800000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汽车工程师协会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(SAE)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对诊断接口、通讯方式等技术细节进行了进一步标准化工作，在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基础上发展成为第二代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，即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美国环境保护局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(EPA)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采用了这些新的技术标准，并于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1990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修订了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《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清洁空气法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》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（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Clear Air Act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），要求自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1996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年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月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1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日起所有在美国市场销售的新车必须符合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所定义的技术要求。</a:t>
            </a:r>
            <a:endParaRPr kumimoji="0" lang="zh-CN" altLang="en-US" sz="2400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  <a:p>
            <a:pPr marL="342900" lvl="0" indent="-342900">
              <a:spcBef>
                <a:spcPct val="20000"/>
              </a:spcBef>
              <a:buFont typeface="Arial" panose="020B0604020202020204" pitchFamily="34" charset="0"/>
              <a:buChar char="•"/>
              <a:defRPr/>
            </a:pP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与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相比，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在诊断功能和标准化方面都有较大的进步。故障指示灯、诊断连接口、外部设备和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ECU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之间的通讯协议以及故障码都通过相应标准进行了规范。此外，</a:t>
            </a:r>
            <a:r>
              <a:rPr lang="en-US" altLang="zh-CN" sz="2400" dirty="0" smtClean="0">
                <a:latin typeface="隶书" pitchFamily="49" charset="-122"/>
                <a:ea typeface="隶书" pitchFamily="49" charset="-122"/>
              </a:rPr>
              <a:t>OBD-II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可以提供更多的数据被外部设备读取。这些数据包括</a:t>
            </a:r>
            <a:r>
              <a:rPr lang="zh-CN" altLang="en-US" sz="2400" dirty="0" smtClean="0">
                <a:solidFill>
                  <a:srgbClr val="C00000"/>
                </a:solidFill>
                <a:latin typeface="隶书" pitchFamily="49" charset="-122"/>
                <a:ea typeface="隶书" pitchFamily="49" charset="-122"/>
              </a:rPr>
              <a:t>故障码、一些重要信号或指标的实时数据，以及冻结帧信息</a:t>
            </a:r>
            <a:r>
              <a:rPr lang="zh-CN" altLang="en-US" sz="2400" dirty="0" smtClean="0">
                <a:latin typeface="隶书" pitchFamily="49" charset="-122"/>
                <a:ea typeface="隶书" pitchFamily="49" charset="-122"/>
              </a:rPr>
              <a:t>等。</a:t>
            </a:r>
            <a:endParaRPr kumimoji="0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隶书" pitchFamily="49" charset="-122"/>
              <a:ea typeface="隶书" pitchFamily="49" charset="-122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2801</TotalTime>
  <Words>3125</Words>
  <Application>Microsoft Office PowerPoint</Application>
  <PresentationFormat>全屏显示(16:9)</PresentationFormat>
  <Paragraphs>240</Paragraphs>
  <Slides>52</Slides>
  <Notes>0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53" baseType="lpstr">
      <vt:lpstr>Office 主题</vt:lpstr>
      <vt:lpstr>OBD产品交流</vt:lpstr>
      <vt:lpstr>目录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  <vt:lpstr>幻灯片 39</vt:lpstr>
      <vt:lpstr>幻灯片 40</vt:lpstr>
      <vt:lpstr>幻灯片 41</vt:lpstr>
      <vt:lpstr>幻灯片 42</vt:lpstr>
      <vt:lpstr>幻灯片 43</vt:lpstr>
      <vt:lpstr>幻灯片 44</vt:lpstr>
      <vt:lpstr>幻灯片 45</vt:lpstr>
      <vt:lpstr>幻灯片 46</vt:lpstr>
      <vt:lpstr>幻灯片 47</vt:lpstr>
      <vt:lpstr>幻灯片 48</vt:lpstr>
      <vt:lpstr>幻灯片 49</vt:lpstr>
      <vt:lpstr>幻灯片 50</vt:lpstr>
      <vt:lpstr>幻灯片 51</vt:lpstr>
      <vt:lpstr>谢谢！</vt:lpstr>
    </vt:vector>
  </TitlesOfParts>
  <Company>Microsoft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有方集团项目介绍</dc:title>
  <dc:creator>20141218321</dc:creator>
  <cp:lastModifiedBy>Administrator</cp:lastModifiedBy>
  <cp:revision>364</cp:revision>
  <dcterms:created xsi:type="dcterms:W3CDTF">2015-07-22T06:56:00Z</dcterms:created>
  <dcterms:modified xsi:type="dcterms:W3CDTF">2018-07-07T09:40:42Z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2052-10.1.0.6207</vt:lpwstr>
  </property>
</Properties>
</file>